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9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A310E5A-5C78-A010-709D-9B66CFD65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89C2484-AE03-29DE-A458-E47AF3D6B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AD0E45A-0B90-B0D1-E5B4-6624ED5CF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E7B38F5-6899-FBE1-6419-D5C32E802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9F59D3C-21BB-786D-C369-3572FAA3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9314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DBD06A-4293-B12C-7816-6AAF3DE2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8B979EF-B5AE-6F15-D126-647881A39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0AF5DF7-B9AA-2B0E-0F64-243E3440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6D07A2-5A90-AB4A-D5B0-3BBE35BD3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ADBAA08-E046-70DA-7163-795C3292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696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043B088-AC39-E7E5-30F6-1A53CB8EBE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D37F455-6DAC-CE63-31BB-14729501F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97DB045-056D-4088-F60C-D350A92C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94EC204-CE65-10BC-E0B1-74CE5B079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04CFC27-C9B9-3BC6-CE5B-05F68AB49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561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2ADD125-79FC-C673-1EEB-FF4A601D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FE3AF7D-EBDE-AC5A-4D6A-59315EA81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4A8649A-CB21-3E96-936C-E43061B0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5B04F9D-9C74-3F93-492C-48B5F4E37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28FFB2F-E340-2BDD-85C7-B4FBB95F9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73381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989BB1-6783-67E0-BD23-19EA6031E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B35C625-3604-B834-D068-37AA124D6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49C51C1-1CBF-8847-3D68-56E22FB56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D554EE-9603-243B-FF10-EA40BAE91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FB5793F-7C12-8F52-6917-FF8135056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190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2D2260-E081-2A0F-0D7B-DE46F689C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984A370-EED3-17E4-0A88-48E4E0AC6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A93AB96-A80B-2B68-B16A-A83C8340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AD2AD3E-B061-078F-DD23-45E3A13B8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65368D9-CA01-F269-1A7D-0437A36A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3D6AE07-283F-249F-BD99-DC5CE88B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529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A28D0B9-3D9E-9E32-7139-DB368A2F1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21822EB-994B-C806-2183-83CF52987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D8265FB-F302-632D-F068-C9C91926C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3C9D275B-D4C9-A386-25EA-8B7540FF76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A53A0345-DF70-3C79-AA0A-41342BA10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40BB4BF-E82F-EFD6-1AC8-BBEC17E44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B57B155-4B68-8E51-1F84-C0F356460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02192DB-4576-82BA-6C96-71A533CF1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4499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7B40849-74D4-27BE-F39A-25A01D859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054D8B9-C772-9A73-86BE-063B29E91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672B82-A33D-70E0-5A81-1E02DBE6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9756B42-6A79-E62A-48D3-82B137E98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552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DD466CEA-A2EC-EE94-9ABC-36E08B108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00833385-0664-4C3F-15CB-DAD5FD6B5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A584349-DFEB-08E4-4CB6-E4F7C712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142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293BB0-E48E-3416-63D0-5DD54D904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B1ED2E1-3982-32C1-532A-576CB121A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AD84D87-189B-4961-D65A-E7D0A96CD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F979992-CBB9-D9C9-A5D8-C1019169F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881F879-B8FD-21DA-DA0A-504AEEAF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CD7CBAF-5013-EDBC-F885-FE89833A7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28148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CE80E13-00A3-5FD3-C329-57E45D8F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C2C0616-467A-51AC-AD34-05DBF52078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013E61F-D25A-0A1B-73D8-9CB355F4B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8E106E5-D47D-E7A5-CCA0-869F6E519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0FE38E1-7504-BAAE-2894-8178EFC7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1D2F6BE-9851-7352-6858-7FB7F4774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9264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FF20E9DE-4AC9-6B85-50A0-D7CA0992A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A771891-790D-897B-DCAE-291AC1DE0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A276B4B-99C2-2410-DA05-43A6B27982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0B346E-6BE2-4B08-B3CE-8DD43AF19ED1}" type="datetimeFigureOut">
              <a:rPr lang="tr-TR" smtClean="0"/>
              <a:t>21.03.2024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55871F3-9AAD-FCD7-306F-A9A2C4818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B8850FF-B70B-8F20-B2F0-23A3C4EC3E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3D18F-BDCF-4CD3-85F6-D01E438799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04487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Farklı el ile çizilen grafikler">
            <a:extLst>
              <a:ext uri="{FF2B5EF4-FFF2-40B4-BE49-F238E27FC236}">
                <a16:creationId xmlns:a16="http://schemas.microsoft.com/office/drawing/2014/main" id="{5200A730-D436-C9F3-3086-4F804105B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324B645-126B-0D14-ABAC-5A3DCC878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dirty="0">
                <a:solidFill>
                  <a:srgbClr val="FFFFFF"/>
                </a:solidFill>
              </a:rPr>
              <a:t>Keşifçi Veri Analizi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1F01367-5150-9BEB-B31B-1D3AD60E6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tr-T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80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487CC5-99DC-777D-9E7F-DD3CA320E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tr-TR" sz="3200" b="1" i="0">
                <a:effectLst/>
                <a:latin typeface="source-serif-pro"/>
              </a:rPr>
              <a:t>4-Daha Hızlı Kararlar:</a:t>
            </a:r>
            <a:endParaRPr lang="tr-TR" sz="32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0D623CE-3EAD-9C5C-21F6-3E1F722BB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4355265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Kolay anlaşılır veriler, daha hızlı karar almayı mümkün kılar.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İnsanların verileri hızlıca anlaması ve kullanması, iş hayatında etkili kararlar almayı</a:t>
            </a:r>
          </a:p>
          <a:p>
            <a:endParaRPr lang="tr-TR" sz="2000"/>
          </a:p>
        </p:txBody>
      </p:sp>
      <p:pic>
        <p:nvPicPr>
          <p:cNvPr id="5" name="Picture 4" descr="Hareket bulanıklığı efektiyle yüksek hızlı tren">
            <a:extLst>
              <a:ext uri="{FF2B5EF4-FFF2-40B4-BE49-F238E27FC236}">
                <a16:creationId xmlns:a16="http://schemas.microsoft.com/office/drawing/2014/main" id="{3BF9C6A3-2775-F297-3EEC-4E60A85B7D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4" r="33702"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66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FF6047F-B8D8-DC6B-14F9-2317EBA59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tr-TR" sz="3700" b="1" i="0">
                <a:effectLst/>
                <a:latin typeface="sohne"/>
              </a:rPr>
              <a:t>Veri Görselleştirme Nasıl Yapılır?</a:t>
            </a:r>
            <a:br>
              <a:rPr lang="tr-TR" sz="3700" b="1" i="0">
                <a:effectLst/>
                <a:latin typeface="sohne"/>
              </a:rPr>
            </a:br>
            <a:endParaRPr lang="tr-TR" sz="37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96C1523-E9C5-5C2D-36FC-9EF2FCAD8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tr-TR" sz="1900" b="0" i="0">
                <a:effectLst/>
                <a:latin typeface="source-serif-pro"/>
              </a:rPr>
              <a:t>Veriler ve iletmek istediğiniz mesaj için uygun bir görselleştirme türü seçin (ör. çubuk grafik, çizgi grafik, dağılım grafiği vb.)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900" b="0" i="0">
                <a:effectLst/>
                <a:latin typeface="source-serif-pro"/>
              </a:rPr>
              <a:t>Verileri toplayın ve temizleyin.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900" b="0" i="0">
                <a:effectLst/>
                <a:latin typeface="source-serif-pro"/>
              </a:rPr>
              <a:t>Görselleştirmeyi oluşturmak için bir araç seçin (ör. Excel, Tableau, Matplotlib, ggplot, Seaborn , Panel vb.).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900" b="0" i="0">
                <a:effectLst/>
                <a:latin typeface="source-serif-pro"/>
              </a:rPr>
              <a:t>Verileri seçilen araca girin ve görselleştirmeyi oluşturun.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900" b="0" i="0">
                <a:effectLst/>
                <a:latin typeface="source-serif-pro"/>
              </a:rPr>
              <a:t>Mesajın net ve kolay anlaşılır olmasını sağlamak için görselleştirmede ince ayarlar yapın (ör. etiket ekleyin, renkleri ayarlayın, vb.).</a:t>
            </a:r>
          </a:p>
          <a:p>
            <a:endParaRPr lang="tr-TR" sz="190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866E57C5-F9B8-FB8A-DE21-6F415BC2FC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32" r="16585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1244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21B153C-A614-3EDC-C6CA-82189E5C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Pratik </a:t>
            </a:r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Yaparak</a:t>
            </a: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Öğrenelim</a:t>
            </a:r>
            <a:endParaRPr lang="en-US" sz="7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458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35FFE0D-855C-D204-3D35-961DE3D2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A7AF6E5-16EB-7BA1-B786-4129EA1CD6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1567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1725925-1340-06B6-0EBA-10C87838E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3F4A17D-B805-032C-A19E-49900A434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34838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D8499A-9C9A-52B8-DB82-168026EED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1214E5-E777-EEA0-526C-417C53CF4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74887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0786AB4-8DB5-7E25-A59D-6FED35FC0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7C31F6-830B-5147-3611-826FFAA91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03841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C65B44E-887D-6DC3-E8D1-4AB1322D3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0374C3C-DF84-413C-06B0-02D88C440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8797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00259D1-D54F-4741-CBA9-CDC459928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D6114F-C8AB-67C0-FB3A-5F4145FE8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31152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1495E3C-0A37-34F5-3596-768B78EFC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tr-TR" sz="4000"/>
              <a:t>Keşifçi Veri Analizi Nedir?</a:t>
            </a:r>
          </a:p>
        </p:txBody>
      </p:sp>
      <p:pic>
        <p:nvPicPr>
          <p:cNvPr id="5" name="Picture 4" descr="Belgedeki grafik ve bir kalem">
            <a:extLst>
              <a:ext uri="{FF2B5EF4-FFF2-40B4-BE49-F238E27FC236}">
                <a16:creationId xmlns:a16="http://schemas.microsoft.com/office/drawing/2014/main" id="{17D018DE-7151-2F3E-0995-F46DAF7A5D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38" r="22716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6267D0D-E918-5290-4B76-CF33F5A3F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tr-TR" sz="2000" b="0" i="0">
                <a:effectLst/>
                <a:latin typeface="source-serif-pro"/>
              </a:rPr>
              <a:t>Veriler üzerinde, kritik olarak adlandırabileceğimiz ilk keşfi/analizi ifade eder. Bir gözlem ya da hipotez olmadan veri setindeki örüntüleri keşfetmede, ilk gözlemlerin neler olduğu, eksik değer, aykırı değer olup-olmadığı, varsa hangi değişkenlerde yer aldığı vb. bilgilere ulaşmada ve görselleştirmede kullanılır.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311015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Zikzak gösterge çizgisi">
            <a:extLst>
              <a:ext uri="{FF2B5EF4-FFF2-40B4-BE49-F238E27FC236}">
                <a16:creationId xmlns:a16="http://schemas.microsoft.com/office/drawing/2014/main" id="{2E62BFF7-FF5E-5629-F51C-5CE4BC21C0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54" r="32000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572F8FB-DC2F-E255-2BB1-762324931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tr-TR" sz="1700" b="0" i="0">
                <a:effectLst/>
                <a:latin typeface="source-serif-pro"/>
              </a:rPr>
              <a:t>Keşifçi veri analizi, istatistiksel yöntemler kullanarak verilerin sayısal değerlerine odaklanıp, özelliklerini tanımlamasının yanı sıra grafik teknikleri ile verilerin görsel temsiline de odaklanır. Bazı grafik türleri ise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Bar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Box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Scatter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Histogram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Pie Chart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Pair Plot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1700" b="0" i="0">
                <a:effectLst/>
                <a:latin typeface="source-serif-pro"/>
              </a:rPr>
              <a:t>Heatmap</a:t>
            </a:r>
          </a:p>
          <a:p>
            <a:endParaRPr lang="tr-TR" sz="1700"/>
          </a:p>
        </p:txBody>
      </p:sp>
    </p:spTree>
    <p:extLst>
      <p:ext uri="{BB962C8B-B14F-4D97-AF65-F5344CB8AC3E}">
        <p14:creationId xmlns:p14="http://schemas.microsoft.com/office/powerpoint/2010/main" val="2493221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nlı çok renkli damalı kat tasarımı">
            <a:extLst>
              <a:ext uri="{FF2B5EF4-FFF2-40B4-BE49-F238E27FC236}">
                <a16:creationId xmlns:a16="http://schemas.microsoft.com/office/drawing/2014/main" id="{EBA76785-87FE-3F00-D1E7-CB966649C2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0"/>
          <a:stretch/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7620"/>
            <a:ext cx="5566593" cy="6887364"/>
          </a:xfrm>
          <a:prstGeom prst="rect">
            <a:avLst/>
          </a:prstGeom>
          <a:gradFill flip="none" rotWithShape="1">
            <a:gsLst>
              <a:gs pos="21000">
                <a:srgbClr val="000000">
                  <a:alpha val="62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67CD3-146F-6228-E362-39AA720C2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863442" y="855815"/>
            <a:ext cx="6887365" cy="5160474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91000"/>
                </a:schemeClr>
              </a:gs>
              <a:gs pos="83000">
                <a:schemeClr val="accent5">
                  <a:alpha val="0"/>
                </a:schemeClr>
              </a:gs>
            </a:gsLst>
            <a:lin ang="51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1C7E5C-A0F8-E9FA-56DB-31A257FD4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7648"/>
            <a:ext cx="2079513" cy="6865647"/>
          </a:xfrm>
          <a:prstGeom prst="rect">
            <a:avLst/>
          </a:prstGeom>
          <a:gradFill flip="none" rotWithShape="1">
            <a:gsLst>
              <a:gs pos="5000">
                <a:schemeClr val="accent5"/>
              </a:gs>
              <a:gs pos="49000">
                <a:schemeClr val="accent5">
                  <a:alpha val="0"/>
                </a:scheme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F70A3C-4474-2A39-470C-FD55A8837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706777" y="3068761"/>
            <a:ext cx="4504659" cy="37892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60000">
                <a:schemeClr val="accent5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C3F7D4-9613-0E1F-901C-98FE831DE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774557" y="-6485"/>
            <a:ext cx="3427160" cy="6879745"/>
          </a:xfrm>
          <a:prstGeom prst="rect">
            <a:avLst/>
          </a:prstGeom>
          <a:gradFill flip="none" rotWithShape="1">
            <a:gsLst>
              <a:gs pos="5000">
                <a:schemeClr val="accent2"/>
              </a:gs>
              <a:gs pos="49000">
                <a:schemeClr val="accent5">
                  <a:lumMod val="60000"/>
                  <a:lumOff val="40000"/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D5167C-AF48-26F0-7A9F-3F7643374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64705" y="-1061856"/>
            <a:ext cx="3682024" cy="12211438"/>
          </a:xfrm>
          <a:prstGeom prst="rect">
            <a:avLst/>
          </a:prstGeom>
          <a:gradFill>
            <a:gsLst>
              <a:gs pos="0">
                <a:schemeClr val="accent5"/>
              </a:gs>
              <a:gs pos="65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B30A01-FCA8-86A5-A840-C32A3BE2E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" y="-7639"/>
            <a:ext cx="4879823" cy="6887373"/>
          </a:xfrm>
          <a:prstGeom prst="rect">
            <a:avLst/>
          </a:prstGeom>
          <a:gradFill>
            <a:gsLst>
              <a:gs pos="0">
                <a:schemeClr val="accent2">
                  <a:alpha val="70000"/>
                </a:schemeClr>
              </a:gs>
              <a:gs pos="44000">
                <a:schemeClr val="accent5">
                  <a:lumMod val="60000"/>
                  <a:lumOff val="40000"/>
                  <a:alpha val="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08D998B-EB36-184B-1F63-AB58A5048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028" y="2155188"/>
            <a:ext cx="4160233" cy="28392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Veri Görselleştirme</a:t>
            </a:r>
          </a:p>
        </p:txBody>
      </p:sp>
    </p:spTree>
    <p:extLst>
      <p:ext uri="{BB962C8B-B14F-4D97-AF65-F5344CB8AC3E}">
        <p14:creationId xmlns:p14="http://schemas.microsoft.com/office/powerpoint/2010/main" val="28082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C4EC46-EC6F-A0A9-36BF-531F5C82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5" y="-5"/>
            <a:ext cx="5197641" cy="6857997"/>
          </a:xfrm>
          <a:prstGeom prst="rect">
            <a:avLst/>
          </a:prstGeom>
          <a:gradFill>
            <a:gsLst>
              <a:gs pos="0">
                <a:srgbClr val="215F9A"/>
              </a:gs>
              <a:gs pos="97899">
                <a:schemeClr val="accent3">
                  <a:lumMod val="60000"/>
                  <a:lumOff val="40000"/>
                </a:schemeClr>
              </a:gs>
              <a:gs pos="74000">
                <a:schemeClr val="accent3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3763C0-6092-3B3C-822A-21E174E3A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" y="0"/>
            <a:ext cx="4608950" cy="6872675"/>
          </a:xfrm>
          <a:prstGeom prst="rect">
            <a:avLst/>
          </a:prstGeom>
          <a:gradFill flip="none" rotWithShape="1">
            <a:gsLst>
              <a:gs pos="0">
                <a:srgbClr val="163E64">
                  <a:alpha val="59000"/>
                </a:srgbClr>
              </a:gs>
              <a:gs pos="69000">
                <a:srgbClr val="215F9A">
                  <a:alpha val="0"/>
                </a:srgbClr>
              </a:gs>
            </a:gsLst>
            <a:lin ang="20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96387-5366-18C9-AEE6-E7040C3C17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l="20922" r="36446"/>
          <a:stretch/>
        </p:blipFill>
        <p:spPr>
          <a:xfrm>
            <a:off x="20" y="-14687"/>
            <a:ext cx="5197615" cy="685799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4ECF21D-729A-005C-E880-CA278A4F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86570"/>
            <a:ext cx="5197642" cy="4486105"/>
          </a:xfrm>
          <a:prstGeom prst="rect">
            <a:avLst/>
          </a:prstGeom>
          <a:gradFill flip="none" rotWithShape="1">
            <a:gsLst>
              <a:gs pos="11000">
                <a:schemeClr val="accent2"/>
              </a:gs>
              <a:gs pos="71000">
                <a:schemeClr val="accent2">
                  <a:alpha val="0"/>
                </a:schemeClr>
              </a:gs>
            </a:gsLst>
            <a:lin ang="15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EDAEA2-865D-E67C-A774-2FD2DD4A2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13227"/>
            <a:ext cx="5197642" cy="4259448"/>
          </a:xfrm>
          <a:prstGeom prst="rect">
            <a:avLst/>
          </a:prstGeom>
          <a:gradFill flip="none" rotWithShape="1">
            <a:gsLst>
              <a:gs pos="2101">
                <a:schemeClr val="accent5">
                  <a:lumMod val="75000"/>
                </a:schemeClr>
              </a:gs>
              <a:gs pos="31000">
                <a:schemeClr val="accent5">
                  <a:alpha val="66000"/>
                </a:schemeClr>
              </a:gs>
              <a:gs pos="71000">
                <a:schemeClr val="accent2">
                  <a:alpha val="0"/>
                </a:schemeClr>
              </a:gs>
            </a:gsLst>
            <a:lin ang="17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DD2F6AE-9BFA-EE69-246A-531F3AA82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815" y="4021743"/>
            <a:ext cx="3999542" cy="2235074"/>
          </a:xfrm>
        </p:spPr>
        <p:txBody>
          <a:bodyPr anchor="b">
            <a:normAutofit/>
          </a:bodyPr>
          <a:lstStyle/>
          <a:p>
            <a:r>
              <a:rPr lang="tr-TR" sz="4000">
                <a:solidFill>
                  <a:srgbClr val="FFFFFF"/>
                </a:solidFill>
              </a:rPr>
              <a:t>Veri Görselleştirme Nedir?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F20DBE2-F1CE-A0A5-09FE-D30332E72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4092" y="923680"/>
            <a:ext cx="5197637" cy="5169623"/>
          </a:xfrm>
        </p:spPr>
        <p:txBody>
          <a:bodyPr anchor="t">
            <a:normAutofit/>
          </a:bodyPr>
          <a:lstStyle/>
          <a:p>
            <a:r>
              <a:rPr lang="tr-TR" sz="2000" b="0" i="0">
                <a:effectLst/>
                <a:latin typeface="source-serif-pro"/>
              </a:rPr>
              <a:t>Veri görselleştirme, bilgi ve verilerin grafiksel temsilidir. Veri görselleştirme araçları,grafikler ve haritalar gibi görsel öğeleri kullanarak verilerdeki eğilimleri, aykırı değerleri ve kalıpları görmek ve anlamak için erişilebilir bir yol sağlar . Ayrıca çalışanların veya işletme sahiplerinin verileri teknik olmayan kitlelere karışıklık olmadan sunması için mükemmel bir yol sağlar.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4264362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Pad 'deki 3B hologram">
            <a:extLst>
              <a:ext uri="{FF2B5EF4-FFF2-40B4-BE49-F238E27FC236}">
                <a16:creationId xmlns:a16="http://schemas.microsoft.com/office/drawing/2014/main" id="{9BB6CA36-F614-3FF5-790E-60607D167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44" b="7925"/>
          <a:stretch/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60F200-5EB0-B223-2439-C96C67F0F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7620"/>
            <a:ext cx="5566593" cy="6887364"/>
          </a:xfrm>
          <a:prstGeom prst="rect">
            <a:avLst/>
          </a:prstGeom>
          <a:gradFill flip="none" rotWithShape="1">
            <a:gsLst>
              <a:gs pos="21000">
                <a:srgbClr val="000000">
                  <a:alpha val="6200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067CD3-146F-6228-E362-39AA720C2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863442" y="855815"/>
            <a:ext cx="6887365" cy="5160474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alpha val="91000"/>
                </a:schemeClr>
              </a:gs>
              <a:gs pos="83000">
                <a:schemeClr val="accent5">
                  <a:alpha val="0"/>
                </a:schemeClr>
              </a:gs>
            </a:gsLst>
            <a:lin ang="51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1C7E5C-A0F8-E9FA-56DB-31A257FD4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7648"/>
            <a:ext cx="2079513" cy="6865647"/>
          </a:xfrm>
          <a:prstGeom prst="rect">
            <a:avLst/>
          </a:prstGeom>
          <a:gradFill flip="none" rotWithShape="1">
            <a:gsLst>
              <a:gs pos="5000">
                <a:schemeClr val="accent5"/>
              </a:gs>
              <a:gs pos="49000">
                <a:schemeClr val="accent5">
                  <a:alpha val="0"/>
                </a:schemeClr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F70A3C-4474-2A39-470C-FD55A8837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706777" y="3068761"/>
            <a:ext cx="4504659" cy="37892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60000">
                <a:schemeClr val="accent5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C3F7D4-9613-0E1F-901C-98FE831DE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774557" y="-6485"/>
            <a:ext cx="3427160" cy="6879745"/>
          </a:xfrm>
          <a:prstGeom prst="rect">
            <a:avLst/>
          </a:prstGeom>
          <a:gradFill flip="none" rotWithShape="1">
            <a:gsLst>
              <a:gs pos="5000">
                <a:schemeClr val="accent2"/>
              </a:gs>
              <a:gs pos="49000">
                <a:schemeClr val="accent5">
                  <a:lumMod val="60000"/>
                  <a:lumOff val="40000"/>
                  <a:alpha val="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D5167C-AF48-26F0-7A9F-3F7643374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64705" y="-1061856"/>
            <a:ext cx="3682024" cy="12211438"/>
          </a:xfrm>
          <a:prstGeom prst="rect">
            <a:avLst/>
          </a:prstGeom>
          <a:gradFill>
            <a:gsLst>
              <a:gs pos="0">
                <a:schemeClr val="accent5"/>
              </a:gs>
              <a:gs pos="65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B30A01-FCA8-86A5-A840-C32A3BE2E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" y="-7639"/>
            <a:ext cx="4879823" cy="6887373"/>
          </a:xfrm>
          <a:prstGeom prst="rect">
            <a:avLst/>
          </a:prstGeom>
          <a:gradFill>
            <a:gsLst>
              <a:gs pos="0">
                <a:schemeClr val="accent2">
                  <a:alpha val="70000"/>
                </a:schemeClr>
              </a:gs>
              <a:gs pos="44000">
                <a:schemeClr val="accent5">
                  <a:lumMod val="60000"/>
                  <a:lumOff val="40000"/>
                  <a:alpha val="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E5B4D1E-C8B4-BD8E-ADE1-3E2868A03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028" y="2155188"/>
            <a:ext cx="4160233" cy="28392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Veri Görselleştirmenin Avantajları:</a:t>
            </a:r>
          </a:p>
        </p:txBody>
      </p:sp>
    </p:spTree>
    <p:extLst>
      <p:ext uri="{BB962C8B-B14F-4D97-AF65-F5344CB8AC3E}">
        <p14:creationId xmlns:p14="http://schemas.microsoft.com/office/powerpoint/2010/main" val="2576866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803D23F-252D-30E4-38AF-F0B7850F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tr-TR" sz="3200" b="1" i="0">
                <a:effectLst/>
                <a:latin typeface="source-serif-pro"/>
              </a:rPr>
              <a:t>1-Sezgisel Anlama:</a:t>
            </a:r>
            <a:endParaRPr lang="tr-TR" sz="32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7D2FB84-171A-AB6F-C19B-CD12D7235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4355265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Görsellerin, rakamlar veya yazılı kelimelerden daha anlaşılır olduğu düşünülmektedir.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Veri görselleştirmeleri, matematiği sevmeyen veya sayıları karmaşık bulan insanlar için bile anlaşılabilir bir form sunar.</a:t>
            </a:r>
          </a:p>
          <a:p>
            <a:endParaRPr lang="tr-TR" sz="2000"/>
          </a:p>
        </p:txBody>
      </p:sp>
      <p:pic>
        <p:nvPicPr>
          <p:cNvPr id="5" name="Picture 4" descr="Yeşil pastel arka plan üzerinde soru işaretleri">
            <a:extLst>
              <a:ext uri="{FF2B5EF4-FFF2-40B4-BE49-F238E27FC236}">
                <a16:creationId xmlns:a16="http://schemas.microsoft.com/office/drawing/2014/main" id="{522590B9-630D-C2BD-017B-AAB9CA91EA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3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01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8DFB72-F6B4-7A1F-C2B1-445BD068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tr-TR" sz="3200" b="1" i="0">
                <a:effectLst/>
                <a:latin typeface="source-serif-pro"/>
              </a:rPr>
              <a:t>2-Basit Veri Paylaşımı</a:t>
            </a:r>
            <a:r>
              <a:rPr lang="tr-TR" sz="3200" b="0" i="0">
                <a:effectLst/>
                <a:latin typeface="source-serif-pro"/>
              </a:rPr>
              <a:t>:</a:t>
            </a:r>
            <a:endParaRPr lang="tr-TR" sz="32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3097A14-BE54-0A63-0A5F-3919A734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4355265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Veri görselleştirmeleri, herkesin aynı sayfada olmasını sağlayarak veri paylaşımını kolaylaştırır.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Sayı dizileri veya ham verilerin anlaşılamama riskini azaltır, BI platformları üzerinden kolayca paylaşılabilir.</a:t>
            </a:r>
          </a:p>
          <a:p>
            <a:endParaRPr lang="tr-TR" sz="2000"/>
          </a:p>
        </p:txBody>
      </p:sp>
      <p:pic>
        <p:nvPicPr>
          <p:cNvPr id="5" name="Picture 4" descr="Klasörlerdeki dosyalar">
            <a:extLst>
              <a:ext uri="{FF2B5EF4-FFF2-40B4-BE49-F238E27FC236}">
                <a16:creationId xmlns:a16="http://schemas.microsoft.com/office/drawing/2014/main" id="{B685D724-9871-ED0A-A455-75C2182AB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53" r="19512"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D7D635-29B0-C533-1CB2-6E56C9CD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tr-TR" sz="3200" b="1" i="0">
                <a:effectLst/>
                <a:latin typeface="source-serif-pro"/>
              </a:rPr>
              <a:t>3-Daha İyi Analiz:</a:t>
            </a:r>
            <a:endParaRPr lang="tr-TR" sz="3200"/>
          </a:p>
        </p:txBody>
      </p:sp>
      <p:pic>
        <p:nvPicPr>
          <p:cNvPr id="5" name="Picture 4" descr="Verimlilik öğeleri bulunan masa">
            <a:extLst>
              <a:ext uri="{FF2B5EF4-FFF2-40B4-BE49-F238E27FC236}">
                <a16:creationId xmlns:a16="http://schemas.microsoft.com/office/drawing/2014/main" id="{CCFFC0A6-9297-7126-AC47-05323E452C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8" r="12708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53E4239-DE54-68A4-BA5D-CB056E8A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Görselleştirmenin anlaşılabilir ve sezgisel olması, daha iyi analizlere olanak tanır.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tr-TR" sz="2000" b="0" i="0">
                <a:effectLst/>
                <a:latin typeface="source-serif-pro"/>
              </a:rPr>
              <a:t>Modelleri, aykırı değerleri ve eğilimleri tanımlamak için görselleştirmeler kullanmak, anlamlı sonuçlar elde etmeyi kolaylaştırır.</a:t>
            </a:r>
          </a:p>
          <a:p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2673277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376</Words>
  <Application>Microsoft Office PowerPoint</Application>
  <PresentationFormat>Geniş ekran</PresentationFormat>
  <Paragraphs>34</Paragraphs>
  <Slides>18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sohne</vt:lpstr>
      <vt:lpstr>source-serif-pro</vt:lpstr>
      <vt:lpstr>Office Teması</vt:lpstr>
      <vt:lpstr>Keşifçi Veri Analizi</vt:lpstr>
      <vt:lpstr>Keşifçi Veri Analizi Nedir?</vt:lpstr>
      <vt:lpstr>PowerPoint Sunusu</vt:lpstr>
      <vt:lpstr>Veri Görselleştirme</vt:lpstr>
      <vt:lpstr>Veri Görselleştirme Nedir?</vt:lpstr>
      <vt:lpstr>Veri Görselleştirmenin Avantajları:</vt:lpstr>
      <vt:lpstr>1-Sezgisel Anlama:</vt:lpstr>
      <vt:lpstr>2-Basit Veri Paylaşımı:</vt:lpstr>
      <vt:lpstr>3-Daha İyi Analiz:</vt:lpstr>
      <vt:lpstr>4-Daha Hızlı Kararlar:</vt:lpstr>
      <vt:lpstr>Veri Görselleştirme Nasıl Yapılır? </vt:lpstr>
      <vt:lpstr>Pratik Yaparak Öğrenelim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Keşifçi Veri Analizi</dc:title>
  <dc:creator>FURKAN TUNÇ</dc:creator>
  <cp:lastModifiedBy>FURKAN TUNÇ</cp:lastModifiedBy>
  <cp:revision>2</cp:revision>
  <dcterms:created xsi:type="dcterms:W3CDTF">2024-03-14T13:08:00Z</dcterms:created>
  <dcterms:modified xsi:type="dcterms:W3CDTF">2024-03-21T12:39:29Z</dcterms:modified>
</cp:coreProperties>
</file>

<file path=docProps/thumbnail.jpeg>
</file>